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Dosis" pitchFamily="2" charset="0"/>
      <p:regular r:id="rId25"/>
      <p:bold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Source Sans Pro" panose="020B0503030403020204" pitchFamily="34" charset="0"/>
      <p:regular r:id="rId31"/>
      <p:bold r:id="rId32"/>
      <p:italic r:id="rId33"/>
      <p:boldItalic r:id="rId34"/>
    </p:embeddedFont>
    <p:embeddedFont>
      <p:font typeface="Trebuchet MS" panose="020B0603020202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iJldtFCa2TDjKV7RxQyEVAs2S3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7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customschemas.google.com/relationships/presentationmetadata" Target="meta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forest loss and gain bands are binary, so they are barely visible.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It's free for non-commercial use!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To gain understanding  of the bands in the Global Forest Change data, refer to this link : https://storage.googleapis.com/earthenginepartners-hansen/GFC-2020-v1.8/download.html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forest loss and gain bands are binary, so they are barely visible.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forest loss and gain bands are binary, so they are barely visible in the first picture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/>
          <p:nvPr/>
        </p:nvSpPr>
        <p:spPr>
          <a:xfrm flipH="1">
            <a:off x="-150" y="0"/>
            <a:ext cx="9144000" cy="42420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0"/>
          <p:cNvSpPr txBox="1">
            <a:spLocks noGrp="1"/>
          </p:cNvSpPr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/>
          <p:nvPr/>
        </p:nvSpPr>
        <p:spPr>
          <a:xfrm rot="10800000">
            <a:off x="-150" y="4297253"/>
            <a:ext cx="9144000" cy="1360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0"/>
          <p:cNvSpPr/>
          <p:nvPr/>
        </p:nvSpPr>
        <p:spPr>
          <a:xfrm>
            <a:off x="-150" y="4433276"/>
            <a:ext cx="9144150" cy="7102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20"/>
          <p:cNvGrpSpPr/>
          <p:nvPr/>
        </p:nvGrpSpPr>
        <p:grpSpPr>
          <a:xfrm>
            <a:off x="211201" y="4479477"/>
            <a:ext cx="8721598" cy="655058"/>
            <a:chOff x="139477" y="940659"/>
            <a:chExt cx="8721598" cy="655058"/>
          </a:xfrm>
        </p:grpSpPr>
        <p:sp>
          <p:nvSpPr>
            <p:cNvPr id="15" name="Google Shape;15;p20"/>
            <p:cNvSpPr/>
            <p:nvPr/>
          </p:nvSpPr>
          <p:spPr>
            <a:xfrm>
              <a:off x="2318618" y="940659"/>
              <a:ext cx="4153900" cy="65505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" name="Google Shape;16;p2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946507" y="995832"/>
              <a:ext cx="914568" cy="517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35731" y="983674"/>
              <a:ext cx="910521" cy="56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9477" y="1036282"/>
              <a:ext cx="663669" cy="5098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" name="Google Shape;19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96" y="965"/>
            <a:ext cx="9144000" cy="442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2 columns">
  <p:cSld name="1_Title + 2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1"/>
          <p:cNvSpPr txBox="1">
            <a:spLocks noGrp="1"/>
          </p:cNvSpPr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i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 b="0" i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3" name="Google Shape;23;p21"/>
          <p:cNvSpPr/>
          <p:nvPr/>
        </p:nvSpPr>
        <p:spPr>
          <a:xfrm>
            <a:off x="0" y="4627739"/>
            <a:ext cx="9129000" cy="5259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2374" y="4642610"/>
            <a:ext cx="889860" cy="503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601" y="4709047"/>
            <a:ext cx="678929" cy="41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39140" y="71300"/>
            <a:ext cx="889860" cy="4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739" y="4730474"/>
            <a:ext cx="494864" cy="3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1"/>
          <p:cNvSpPr/>
          <p:nvPr/>
        </p:nvSpPr>
        <p:spPr>
          <a:xfrm rot="10800000">
            <a:off x="0" y="4576832"/>
            <a:ext cx="9144000" cy="735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hank you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>
            <a:spLocks noGrp="1"/>
          </p:cNvSpPr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cxnSp>
        <p:nvCxnSpPr>
          <p:cNvPr id="31" name="Google Shape;31;p22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22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2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2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2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2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1726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c9de1fe385e233dd061be9998c289dc3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mag.org/content/342/6160/85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earth-engine/datasets/catalog/UMD_hansen_global_forest_change_2015_v1_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"/>
          <p:cNvSpPr txBox="1">
            <a:spLocks noGrp="1"/>
          </p:cNvSpPr>
          <p:nvPr>
            <p:ph type="ctrTitle"/>
          </p:nvPr>
        </p:nvSpPr>
        <p:spPr>
          <a:xfrm>
            <a:off x="70607" y="244698"/>
            <a:ext cx="9205915" cy="390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br>
              <a:rPr lang="en-US" sz="5400" dirty="0"/>
            </a:br>
            <a:br>
              <a:rPr lang="en-US" sz="5400" dirty="0"/>
            </a:br>
            <a:br>
              <a:rPr lang="en-US" sz="5400" dirty="0"/>
            </a:br>
            <a:br>
              <a:rPr lang="en-US" sz="5400" dirty="0"/>
            </a:br>
            <a:br>
              <a:rPr lang="en-US" sz="5400" dirty="0"/>
            </a:br>
            <a:br>
              <a:rPr lang="en-US" sz="5400" dirty="0"/>
            </a:br>
            <a:br>
              <a:rPr lang="en-US" sz="5400" dirty="0"/>
            </a:br>
            <a:br>
              <a:rPr lang="en-US" sz="5400" dirty="0"/>
            </a:br>
            <a:br>
              <a:rPr lang="en-US" sz="5400" dirty="0"/>
            </a:br>
            <a:r>
              <a:rPr lang="en-US" dirty="0"/>
              <a:t>HANSEN GLOBAL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3200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EXPLORING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THE GLOBAL FOREST DATA IN</a:t>
            </a:r>
            <a:br>
              <a:rPr lang="en-US" sz="3200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3200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Google Earth Engine</a:t>
            </a:r>
            <a:br>
              <a:rPr lang="en-US" sz="3200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-US" sz="3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400" b="0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 txBox="1">
            <a:spLocks noGrp="1"/>
          </p:cNvSpPr>
          <p:nvPr>
            <p:ph type="title"/>
          </p:nvPr>
        </p:nvSpPr>
        <p:spPr>
          <a:xfrm>
            <a:off x="355256" y="82215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MASKING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10"/>
          <p:cNvSpPr txBox="1">
            <a:spLocks noGrp="1"/>
          </p:cNvSpPr>
          <p:nvPr>
            <p:ph type="body" idx="1"/>
          </p:nvPr>
        </p:nvSpPr>
        <p:spPr>
          <a:xfrm>
            <a:off x="193183" y="643944"/>
            <a:ext cx="8796271" cy="383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All of the images shown so far have black areas. These areas, such as water bodies have data values of zero.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Mask these areas to make them areas transparent/fade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Instead of specifying the bands parameter in the Map.addLayer () method, create new images using select() and 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Use the palette parameter of Map.addLayer() for single band images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"/>
          <p:cNvSpPr txBox="1">
            <a:spLocks noGrp="1"/>
          </p:cNvSpPr>
          <p:nvPr>
            <p:ph type="title"/>
          </p:nvPr>
        </p:nvSpPr>
        <p:spPr>
          <a:xfrm>
            <a:off x="-2359" y="34761"/>
            <a:ext cx="8390986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MASKING AND VISUALIZING GFC BANDS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11"/>
          <p:cNvSpPr txBox="1">
            <a:spLocks noGrp="1"/>
          </p:cNvSpPr>
          <p:nvPr>
            <p:ph type="body" idx="1"/>
          </p:nvPr>
        </p:nvSpPr>
        <p:spPr>
          <a:xfrm>
            <a:off x="193183" y="837126"/>
            <a:ext cx="8796271" cy="363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16" name="Google Shape;11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330" y="716577"/>
            <a:ext cx="3644601" cy="3192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37553" y="797987"/>
            <a:ext cx="2489144" cy="2014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9827" y="797987"/>
            <a:ext cx="2531164" cy="2010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48019" y="3106508"/>
            <a:ext cx="2623616" cy="145575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1"/>
          <p:cNvSpPr txBox="1"/>
          <p:nvPr/>
        </p:nvSpPr>
        <p:spPr>
          <a:xfrm>
            <a:off x="4848043" y="2762398"/>
            <a:ext cx="90129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Tree cover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1"/>
          <p:cNvSpPr txBox="1"/>
          <p:nvPr/>
        </p:nvSpPr>
        <p:spPr>
          <a:xfrm>
            <a:off x="7825409" y="3794630"/>
            <a:ext cx="93442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Forest Gain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1"/>
          <p:cNvSpPr txBox="1"/>
          <p:nvPr/>
        </p:nvSpPr>
        <p:spPr>
          <a:xfrm>
            <a:off x="7443536" y="2792015"/>
            <a:ext cx="90533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Forest loss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 txBox="1">
            <a:spLocks noGrp="1"/>
          </p:cNvSpPr>
          <p:nvPr>
            <p:ph type="title"/>
          </p:nvPr>
        </p:nvSpPr>
        <p:spPr>
          <a:xfrm>
            <a:off x="0" y="79513"/>
            <a:ext cx="8168939" cy="515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Canopy  Cover Percentage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12"/>
          <p:cNvSpPr txBox="1">
            <a:spLocks noGrp="1"/>
          </p:cNvSpPr>
          <p:nvPr>
            <p:ph type="body" idx="1"/>
          </p:nvPr>
        </p:nvSpPr>
        <p:spPr>
          <a:xfrm>
            <a:off x="0" y="640200"/>
            <a:ext cx="8796271" cy="2197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Apply a canopy cover greater than 60%  to the SCAFS Project area of interest and visualize this.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29" name="Google Shape;12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077" y="1905756"/>
            <a:ext cx="4692410" cy="769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6493" y="1098811"/>
            <a:ext cx="2917065" cy="3471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0" y="125895"/>
            <a:ext cx="7741630" cy="515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Calculating Yearly Forest Area Loss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193183" y="641050"/>
            <a:ext cx="8796271" cy="4036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The yearly total forest area loss will be calculated using the grouped reduceRegion () Method.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To group output of reduceRegion(), specify a grouping band that defines groups by integer pixel values.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Add the lossYear band to the original image. Each pixel in the lossYear band contain values from 0 to 18 indicating the year in which the loss occurred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Use a grouped reducer, specifying the band index of the grouping band (1) so the pixel areas will be summed and grouped according to the value in the lossYear band.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Clip to SCAFS Project area of interest.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Print the yearly forest loss area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193183" y="412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Calculating Yearly Forest Area Loss</a:t>
            </a:r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body" idx="1"/>
          </p:nvPr>
        </p:nvSpPr>
        <p:spPr>
          <a:xfrm>
            <a:off x="193183" y="837126"/>
            <a:ext cx="8796271" cy="363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2158" y="753398"/>
            <a:ext cx="2936591" cy="33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8574" y="1363189"/>
            <a:ext cx="4602879" cy="2133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-49043" y="103696"/>
            <a:ext cx="9461026" cy="515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Convert Year Values from 0-18 to 2000-2018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1"/>
          </p:nvPr>
        </p:nvSpPr>
        <p:spPr>
          <a:xfrm>
            <a:off x="193183" y="623704"/>
            <a:ext cx="8796271" cy="114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Format the output to make the result a dictionary, with year as the key and loss area as the value. 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Notice that using the format() method converts the year values from 0-18 to 2000-2018.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51" name="Google Shape;15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101" y="2451653"/>
            <a:ext cx="4389995" cy="1159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5383" y="2077495"/>
            <a:ext cx="2758932" cy="250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309093" y="283335"/>
            <a:ext cx="8516855" cy="419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4000"/>
          </a:p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2400"/>
              <a:t>Link to GEE Script </a:t>
            </a:r>
            <a:endParaRPr/>
          </a:p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https://code.earthengine.google.com/c9de1fe385e233dd061be9998c289dc3</a:t>
            </a:r>
            <a:r>
              <a:rPr lang="en-US" sz="1800"/>
              <a:t>  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143407" y="17005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Hands–on Exercises</a:t>
            </a: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body" idx="1"/>
          </p:nvPr>
        </p:nvSpPr>
        <p:spPr>
          <a:xfrm>
            <a:off x="348816" y="1036750"/>
            <a:ext cx="7984478" cy="3327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dirty="0"/>
              <a:t>Add and visualize the </a:t>
            </a:r>
            <a:r>
              <a:rPr lang="en-US" dirty="0" err="1"/>
              <a:t>treecover</a:t>
            </a:r>
            <a:r>
              <a:rPr lang="en-US" dirty="0"/>
              <a:t>, forest loss and forest gain bands in the Western North Region of Ghana for 2020.</a:t>
            </a:r>
            <a:endParaRPr dirty="0"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dirty="0"/>
              <a:t>Apply a canopy cover of 70% on the Region of Interest.</a:t>
            </a:r>
            <a:endParaRPr dirty="0"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dirty="0"/>
              <a:t>Compute the yearly forest loss area.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8" descr="EE-logo_512dp.png"/>
          <p:cNvPicPr preferRelativeResize="0"/>
          <p:nvPr/>
        </p:nvPicPr>
        <p:blipFill rotWithShape="1">
          <a:blip r:embed="rId3">
            <a:alphaModFix/>
          </a:blip>
          <a:srcRect b="7483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1" y="2479707"/>
            <a:ext cx="9143999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405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>
            <a:spLocks noGrp="1"/>
          </p:cNvSpPr>
          <p:nvPr>
            <p:ph type="title"/>
          </p:nvPr>
        </p:nvSpPr>
        <p:spPr>
          <a:xfrm>
            <a:off x="355256" y="15652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OVERVIEW</a:t>
            </a: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body" idx="1"/>
          </p:nvPr>
        </p:nvSpPr>
        <p:spPr>
          <a:xfrm>
            <a:off x="355256" y="776214"/>
            <a:ext cx="8441014" cy="361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Global Forest Change is the results from time-series analysis of Landsat images in characterizing global forest extent and change from 2000 through 2020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The 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Hansen et al. (2013)</a:t>
            </a:r>
            <a:r>
              <a:rPr lang="en-US"/>
              <a:t> </a:t>
            </a:r>
            <a:r>
              <a:rPr lang="en-US" u="sng">
                <a:solidFill>
                  <a:schemeClr val="hlink"/>
                </a:solidFill>
                <a:hlinkClick r:id="rId4"/>
              </a:rPr>
              <a:t>Global Forest Change dataset</a:t>
            </a:r>
            <a:r>
              <a:rPr lang="en-US"/>
              <a:t> in Earth Engine represents forest change, at 30 meters resolution, globally, between 2000 and 2020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In this section, we will explore the Hansen Global Forest Change dataset in Google Earth Engine for forest cover and loss estimation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"/>
          <p:cNvSpPr txBox="1">
            <a:spLocks noGrp="1"/>
          </p:cNvSpPr>
          <p:nvPr>
            <p:ph type="title"/>
          </p:nvPr>
        </p:nvSpPr>
        <p:spPr>
          <a:xfrm>
            <a:off x="355256" y="156529"/>
            <a:ext cx="8788744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Importing image and features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3"/>
          <p:cNvSpPr txBox="1">
            <a:spLocks noGrp="1"/>
          </p:cNvSpPr>
          <p:nvPr>
            <p:ph type="body" idx="1"/>
          </p:nvPr>
        </p:nvSpPr>
        <p:spPr>
          <a:xfrm>
            <a:off x="355256" y="837126"/>
            <a:ext cx="8441014" cy="3554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Import the Hansen Global Forest Change version, yearly based, and other features ( i.e. Ghana Regional Boundary and the SCAFS Project area of interest)</a:t>
            </a: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56" name="Google Shape;5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894" y="2202721"/>
            <a:ext cx="7750212" cy="134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 txBox="1">
            <a:spLocks noGrp="1"/>
          </p:cNvSpPr>
          <p:nvPr>
            <p:ph type="title"/>
          </p:nvPr>
        </p:nvSpPr>
        <p:spPr>
          <a:xfrm>
            <a:off x="17891" y="78565"/>
            <a:ext cx="843037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Adding and Visualizing GFC Products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3916" y="837126"/>
            <a:ext cx="6307007" cy="3554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Import and visualize global forest change 2018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The image looks red because: 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/>
              <a:t>The first 3 bands (i.e. treecover2000, forest loss, and forest gain) are displayed as red, green, and blue, respectively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/>
              <a:t>Stretched according to the data type of each band.</a:t>
            </a:r>
            <a:endParaRPr/>
          </a:p>
        </p:txBody>
      </p:sp>
      <p:pic>
        <p:nvPicPr>
          <p:cNvPr id="63" name="Google Shape;6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409" y="1296945"/>
            <a:ext cx="5511070" cy="9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8416" y="1393718"/>
            <a:ext cx="2768958" cy="2239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"/>
          <p:cNvSpPr txBox="1">
            <a:spLocks noGrp="1"/>
          </p:cNvSpPr>
          <p:nvPr>
            <p:ph type="title"/>
          </p:nvPr>
        </p:nvSpPr>
        <p:spPr>
          <a:xfrm>
            <a:off x="-1" y="0"/>
            <a:ext cx="8269357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Visualizing GFC Products in Greyscale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5"/>
          <p:cNvSpPr txBox="1">
            <a:spLocks noGrp="1"/>
          </p:cNvSpPr>
          <p:nvPr>
            <p:ph type="body" idx="1"/>
          </p:nvPr>
        </p:nvSpPr>
        <p:spPr>
          <a:xfrm>
            <a:off x="193183" y="837126"/>
            <a:ext cx="8796271" cy="3768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Display the forest cover in 2000 as a grayscale image, using the treecover2000 band, specified in the second argument to the Map.addLayer() method: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71" name="Google Shape;7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975" y="1684802"/>
            <a:ext cx="7816929" cy="49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2287" y="2184626"/>
            <a:ext cx="5155731" cy="2354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-1" y="112659"/>
            <a:ext cx="8627166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Visualizing GFC Products in other colours 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6"/>
          <p:cNvSpPr txBox="1">
            <a:spLocks noGrp="1"/>
          </p:cNvSpPr>
          <p:nvPr>
            <p:ph type="body" idx="1"/>
          </p:nvPr>
        </p:nvSpPr>
        <p:spPr>
          <a:xfrm>
            <a:off x="193183" y="837126"/>
            <a:ext cx="8796271" cy="3554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Display forest cover in 2000 with a range of colors specified in the visualization parameters, using the treecover2000 band.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Clip to an area of interest in Ghana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79" name="Google Shape;7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672" y="2176528"/>
            <a:ext cx="4255106" cy="2086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8084" y="1828603"/>
            <a:ext cx="3734873" cy="2434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0" y="105013"/>
            <a:ext cx="9120048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Visualizing as False Colour Composite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7"/>
          <p:cNvSpPr txBox="1">
            <a:spLocks noGrp="1"/>
          </p:cNvSpPr>
          <p:nvPr>
            <p:ph type="body" idx="1"/>
          </p:nvPr>
        </p:nvSpPr>
        <p:spPr>
          <a:xfrm>
            <a:off x="161888" y="724698"/>
            <a:ext cx="8958160" cy="162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Display the forest cover in 2018 as FCC composite image, using bands 5, 4 and 3.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Clip to an area of interest in Ghana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87" name="Google Shape;8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331" y="1912091"/>
            <a:ext cx="7887383" cy="520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1424" y="2432149"/>
            <a:ext cx="4474602" cy="2146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355256" y="15652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Visualizing GFC Products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8"/>
          <p:cNvSpPr txBox="1">
            <a:spLocks noGrp="1"/>
          </p:cNvSpPr>
          <p:nvPr>
            <p:ph type="body" idx="1"/>
          </p:nvPr>
        </p:nvSpPr>
        <p:spPr>
          <a:xfrm>
            <a:off x="193183" y="936517"/>
            <a:ext cx="8796271" cy="363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Visualizing the forest extent in 2000 as </a:t>
            </a:r>
            <a:r>
              <a:rPr lang="en-US" b="1">
                <a:solidFill>
                  <a:srgbClr val="00FF00"/>
                </a:solidFill>
              </a:rPr>
              <a:t>Green</a:t>
            </a:r>
            <a:r>
              <a:rPr lang="en-US"/>
              <a:t>, forest loss as </a:t>
            </a:r>
            <a:r>
              <a:rPr lang="en-US" b="1">
                <a:solidFill>
                  <a:srgbClr val="FF0000"/>
                </a:solidFill>
              </a:rPr>
              <a:t>Red</a:t>
            </a:r>
            <a:r>
              <a:rPr lang="en-US"/>
              <a:t>, and forest gain as </a:t>
            </a:r>
            <a:r>
              <a:rPr lang="en-US" b="1">
                <a:solidFill>
                  <a:srgbClr val="0000FF"/>
                </a:solidFill>
              </a:rPr>
              <a:t>Blue 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To enhance the image further, apply histogram stretching by setting the max and min values.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The result is an image, where, forest is green, forest loss is red/orange and forest gain appears blue; magenta for areas where there is both forest gain and loss.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193183" y="837126"/>
            <a:ext cx="8796271" cy="363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00" name="Google Shape;10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576" y="2829340"/>
            <a:ext cx="5110553" cy="961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3182" y="832481"/>
            <a:ext cx="4983027" cy="733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20021" y="545429"/>
            <a:ext cx="3125622" cy="192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20021" y="2602025"/>
            <a:ext cx="3125623" cy="1877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791</Words>
  <Application>Microsoft Office PowerPoint</Application>
  <PresentationFormat>On-screen Show (16:9)</PresentationFormat>
  <Paragraphs>119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Open Sans</vt:lpstr>
      <vt:lpstr>Calibri</vt:lpstr>
      <vt:lpstr>Source Sans Pro</vt:lpstr>
      <vt:lpstr>Dosis</vt:lpstr>
      <vt:lpstr>Trebuchet MS</vt:lpstr>
      <vt:lpstr>Arial</vt:lpstr>
      <vt:lpstr>Cerimon template</vt:lpstr>
      <vt:lpstr>         HANSEN GLOBAL       EXPLORING THE GLOBAL FOREST DATA IN Google Earth Engine  </vt:lpstr>
      <vt:lpstr>OVERVIEW</vt:lpstr>
      <vt:lpstr>Importing image and features</vt:lpstr>
      <vt:lpstr>Adding and Visualizing GFC Products</vt:lpstr>
      <vt:lpstr>Visualizing GFC Products in Greyscale</vt:lpstr>
      <vt:lpstr>Visualizing GFC Products in other colours </vt:lpstr>
      <vt:lpstr>Visualizing as False Colour Composite</vt:lpstr>
      <vt:lpstr>Visualizing GFC Products</vt:lpstr>
      <vt:lpstr>PowerPoint Presentation</vt:lpstr>
      <vt:lpstr>MASKING</vt:lpstr>
      <vt:lpstr>MASKING AND VISUALIZING GFC BANDS</vt:lpstr>
      <vt:lpstr>Canopy  Cover Percentage</vt:lpstr>
      <vt:lpstr>Calculating Yearly Forest Area Loss</vt:lpstr>
      <vt:lpstr>Calculating Yearly Forest Area Loss</vt:lpstr>
      <vt:lpstr>Convert Year Values from 0-18 to 2000-2018</vt:lpstr>
      <vt:lpstr>PowerPoint Presentation</vt:lpstr>
      <vt:lpstr>Hands–on Exercises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HANSEN GLOBAL       EXPLORING THE GLOBAL FOREST DATA IN Google Earth Engine  </dc:title>
  <dc:creator>CERSGIS-RS2</dc:creator>
  <cp:lastModifiedBy>Ernest Opoku-Kwarteng</cp:lastModifiedBy>
  <cp:revision>1</cp:revision>
  <dcterms:modified xsi:type="dcterms:W3CDTF">2022-08-20T07:56:51Z</dcterms:modified>
</cp:coreProperties>
</file>